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99"/>
    <a:srgbClr val="FF7C80"/>
    <a:srgbClr val="CCC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59" autoAdjust="0"/>
    <p:restoredTop sz="94660"/>
  </p:normalViewPr>
  <p:slideViewPr>
    <p:cSldViewPr snapToGrid="0">
      <p:cViewPr>
        <p:scale>
          <a:sx n="86" d="100"/>
          <a:sy n="86" d="100"/>
        </p:scale>
        <p:origin x="41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E6E8C99-E6FE-4FA3-8CB7-9AE9B1CF83BD}" type="datetimeFigureOut">
              <a:rPr lang="en-AU" smtClean="0"/>
              <a:t>20/03/2019</a:t>
            </a:fld>
            <a:endParaRPr lang="en-AU"/>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33C53AD-2C04-4701-B8E0-A277CBE3C291}" type="slidenum">
              <a:rPr lang="en-AU" smtClean="0"/>
              <a:t>‹#›</a:t>
            </a:fld>
            <a:endParaRPr lang="en-AU"/>
          </a:p>
        </p:txBody>
      </p:sp>
    </p:spTree>
    <p:extLst>
      <p:ext uri="{BB962C8B-B14F-4D97-AF65-F5344CB8AC3E}">
        <p14:creationId xmlns:p14="http://schemas.microsoft.com/office/powerpoint/2010/main" val="386609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42AA11-42F6-4700-A801-13544FFB23E1}" type="slidenum">
              <a:rPr lang="en-GB" smtClean="0"/>
              <a:t>1</a:t>
            </a:fld>
            <a:endParaRPr lang="en-GB" dirty="0"/>
          </a:p>
        </p:txBody>
      </p:sp>
    </p:spTree>
    <p:extLst>
      <p:ext uri="{BB962C8B-B14F-4D97-AF65-F5344CB8AC3E}">
        <p14:creationId xmlns:p14="http://schemas.microsoft.com/office/powerpoint/2010/main" val="370681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927B0E7D-F476-4C58-988A-3EA15697033C}"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368753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7B0E7D-F476-4C58-988A-3EA15697033C}"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42720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7B0E7D-F476-4C58-988A-3EA15697033C}"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698659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lumn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GB"/>
          </a:p>
        </p:txBody>
      </p:sp>
      <p:sp>
        <p:nvSpPr>
          <p:cNvPr id="7" name="Footer Placeholder 6"/>
          <p:cNvSpPr>
            <a:spLocks noGrp="1"/>
          </p:cNvSpPr>
          <p:nvPr>
            <p:ph type="ftr" sz="quarter" idx="14"/>
          </p:nvPr>
        </p:nvSpPr>
        <p:spPr>
          <a:xfrm>
            <a:off x="10887074" y="6389840"/>
            <a:ext cx="967105" cy="365125"/>
          </a:xfrm>
          <a:prstGeom prst="rect">
            <a:avLst/>
          </a:prstGeom>
        </p:spPr>
        <p:txBody>
          <a:bodyPr/>
          <a:lstStyle/>
          <a:p>
            <a:r>
              <a:rPr lang="en-GB" dirty="0"/>
              <a:t>| © Rio Tinto 2017</a:t>
            </a:r>
          </a:p>
        </p:txBody>
      </p:sp>
      <p:sp>
        <p:nvSpPr>
          <p:cNvPr id="8" name="Slide Number Placeholder 7"/>
          <p:cNvSpPr>
            <a:spLocks noGrp="1"/>
          </p:cNvSpPr>
          <p:nvPr>
            <p:ph type="sldNum" sz="quarter" idx="15"/>
          </p:nvPr>
        </p:nvSpPr>
        <p:spPr/>
        <p:txBody>
          <a:bodyPr/>
          <a:lstStyle/>
          <a:p>
            <a:fld id="{F624A8C7-D029-401D-A8B1-18FF118BE1BB}" type="slidenum">
              <a:rPr lang="en-GB" smtClean="0"/>
              <a:pPr/>
              <a:t>‹#›</a:t>
            </a:fld>
            <a:endParaRPr lang="en-GB" dirty="0"/>
          </a:p>
        </p:txBody>
      </p:sp>
      <p:sp>
        <p:nvSpPr>
          <p:cNvPr id="11" name="Content Placeholder 2"/>
          <p:cNvSpPr>
            <a:spLocks noGrp="1"/>
          </p:cNvSpPr>
          <p:nvPr>
            <p:ph sz="quarter" idx="16"/>
          </p:nvPr>
        </p:nvSpPr>
        <p:spPr>
          <a:xfrm>
            <a:off x="334963" y="1657350"/>
            <a:ext cx="5675312" cy="4438650"/>
          </a:xfrm>
        </p:spPr>
        <p:txBody>
          <a:bodyPr/>
          <a:lstStyle/>
          <a:p>
            <a:pPr lvl="0"/>
            <a:r>
              <a:rPr lang="en-US" dirty="0"/>
              <a:t>Click to edit Master text styles</a:t>
            </a:r>
          </a:p>
          <a:p>
            <a:pPr lvl="1"/>
            <a:r>
              <a:rPr lang="en-US" dirty="0"/>
              <a:t>Second level</a:t>
            </a:r>
          </a:p>
        </p:txBody>
      </p:sp>
      <p:sp>
        <p:nvSpPr>
          <p:cNvPr id="12" name="Content Placeholder 2"/>
          <p:cNvSpPr>
            <a:spLocks noGrp="1"/>
          </p:cNvSpPr>
          <p:nvPr>
            <p:ph sz="quarter" idx="17"/>
          </p:nvPr>
        </p:nvSpPr>
        <p:spPr>
          <a:xfrm>
            <a:off x="6181726" y="1657350"/>
            <a:ext cx="5675312" cy="4438650"/>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36128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7B0E7D-F476-4C58-988A-3EA15697033C}"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43954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B0E7D-F476-4C58-988A-3EA15697033C}" type="datetimeFigureOut">
              <a:rPr lang="en-AU" smtClean="0"/>
              <a:t>20/03/2019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49892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27B0E7D-F476-4C58-988A-3EA15697033C}"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119774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27B0E7D-F476-4C58-988A-3EA15697033C}" type="datetimeFigureOut">
              <a:rPr lang="en-AU" smtClean="0"/>
              <a:t>20/03/2019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384449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927B0E7D-F476-4C58-988A-3EA15697033C}" type="datetimeFigureOut">
              <a:rPr lang="en-AU" smtClean="0"/>
              <a:t>20/03/2019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278310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B0E7D-F476-4C58-988A-3EA15697033C}" type="datetimeFigureOut">
              <a:rPr lang="en-AU" smtClean="0"/>
              <a:t>20/03/2019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229677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B0E7D-F476-4C58-988A-3EA15697033C}"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307387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7B0E7D-F476-4C58-988A-3EA15697033C}" type="datetimeFigureOut">
              <a:rPr lang="en-AU" smtClean="0"/>
              <a:t>20/03/2019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A5B1530-5CBD-410C-874C-9A0923197FA5}" type="slidenum">
              <a:rPr lang="en-AU" smtClean="0"/>
              <a:t>‹#›</a:t>
            </a:fld>
            <a:endParaRPr lang="en-AU"/>
          </a:p>
        </p:txBody>
      </p:sp>
    </p:spTree>
    <p:extLst>
      <p:ext uri="{BB962C8B-B14F-4D97-AF65-F5344CB8AC3E}">
        <p14:creationId xmlns:p14="http://schemas.microsoft.com/office/powerpoint/2010/main" val="227461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B0E7D-F476-4C58-988A-3EA15697033C}" type="datetimeFigureOut">
              <a:rPr lang="en-AU" smtClean="0"/>
              <a:t>20/03/2019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B1530-5CBD-410C-874C-9A0923197FA5}" type="slidenum">
              <a:rPr lang="en-AU" smtClean="0"/>
              <a:t>‹#›</a:t>
            </a:fld>
            <a:endParaRPr lang="en-AU"/>
          </a:p>
        </p:txBody>
      </p:sp>
    </p:spTree>
    <p:extLst>
      <p:ext uri="{BB962C8B-B14F-4D97-AF65-F5344CB8AC3E}">
        <p14:creationId xmlns:p14="http://schemas.microsoft.com/office/powerpoint/2010/main" val="429208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52" y="208774"/>
            <a:ext cx="11522075" cy="2179318"/>
          </a:xfrm>
        </p:spPr>
        <p:txBody>
          <a:bodyPr>
            <a:normAutofit/>
          </a:bodyPr>
          <a:lstStyle/>
          <a:p>
            <a:r>
              <a:rPr lang="en-GB" sz="2400" dirty="0">
                <a:solidFill>
                  <a:schemeClr val="bg1">
                    <a:lumMod val="50000"/>
                  </a:schemeClr>
                </a:solidFill>
                <a:latin typeface="Arial" panose="020B0604020202020204" pitchFamily="34" charset="0"/>
                <a:cs typeface="Arial" panose="020B0604020202020204" pitchFamily="34" charset="0"/>
              </a:rPr>
              <a:t>Summary of Formal RIC Meeting – 20 and 21 February 2019 </a:t>
            </a:r>
            <a:r>
              <a:rPr lang="en-GB" sz="2000" dirty="0">
                <a:solidFill>
                  <a:schemeClr val="bg1">
                    <a:lumMod val="50000"/>
                  </a:schemeClr>
                </a:solidFill>
                <a:latin typeface="Arial" panose="020B0604020202020204" pitchFamily="34" charset="0"/>
                <a:cs typeface="Arial" panose="020B0604020202020204" pitchFamily="34" charset="0"/>
              </a:rPr>
              <a:t>(Karratha)</a:t>
            </a:r>
            <a:br>
              <a:rPr lang="en-GB" sz="2000" dirty="0">
                <a:solidFill>
                  <a:schemeClr val="bg1">
                    <a:lumMod val="50000"/>
                  </a:schemeClr>
                </a:solidFill>
                <a:latin typeface="Arial" panose="020B0604020202020204" pitchFamily="34" charset="0"/>
                <a:cs typeface="Arial" panose="020B0604020202020204" pitchFamily="34" charset="0"/>
              </a:rPr>
            </a:br>
            <a:r>
              <a:rPr lang="en-US" sz="1300" i="1" dirty="0"/>
              <a:t>A Pilbara- based regional committee of representatives from </a:t>
            </a:r>
            <a:r>
              <a:rPr lang="en-US" sz="1300" i="1" dirty="0" err="1"/>
              <a:t>Banjima</a:t>
            </a:r>
            <a:r>
              <a:rPr lang="en-US" sz="1300" i="1" dirty="0"/>
              <a:t>, </a:t>
            </a:r>
            <a:r>
              <a:rPr lang="en-AU" sz="1300" i="1" dirty="0" err="1"/>
              <a:t>Karlka</a:t>
            </a:r>
            <a:r>
              <a:rPr lang="en-AU" sz="1300" i="1" dirty="0"/>
              <a:t> </a:t>
            </a:r>
            <a:r>
              <a:rPr lang="en-AU" sz="1300" i="1" dirty="0" err="1"/>
              <a:t>Nyiyaparli</a:t>
            </a:r>
            <a:r>
              <a:rPr lang="en-US" sz="1300" i="1" dirty="0"/>
              <a:t>, </a:t>
            </a:r>
            <a:r>
              <a:rPr lang="en-AU" sz="1300" i="1" dirty="0" err="1"/>
              <a:t>Kuruma</a:t>
            </a:r>
            <a:r>
              <a:rPr lang="en-AU" sz="1300" i="1" dirty="0"/>
              <a:t> </a:t>
            </a:r>
            <a:r>
              <a:rPr lang="en-AU" sz="1300" i="1" dirty="0" err="1"/>
              <a:t>Marthudunera</a:t>
            </a:r>
            <a:r>
              <a:rPr lang="en-US" sz="1300" i="1" dirty="0"/>
              <a:t>, </a:t>
            </a:r>
            <a:r>
              <a:rPr lang="en-AU" sz="1300" i="1" dirty="0" err="1"/>
              <a:t>Ngarlawangga</a:t>
            </a:r>
            <a:r>
              <a:rPr lang="en-US" sz="1300" i="1" dirty="0"/>
              <a:t>, </a:t>
            </a:r>
            <a:r>
              <a:rPr lang="en-AU" sz="1300" i="1" dirty="0" err="1"/>
              <a:t>Ngarluma</a:t>
            </a:r>
            <a:r>
              <a:rPr lang="en-US" sz="1300" i="1" dirty="0"/>
              <a:t>, </a:t>
            </a:r>
            <a:br>
              <a:rPr lang="en-US" sz="1300" i="1" dirty="0"/>
            </a:br>
            <a:r>
              <a:rPr lang="en-AU" sz="1300" i="1" dirty="0" err="1"/>
              <a:t>Puutu</a:t>
            </a:r>
            <a:r>
              <a:rPr lang="en-AU" sz="1300" i="1" dirty="0"/>
              <a:t> Kunti </a:t>
            </a:r>
            <a:r>
              <a:rPr lang="en-AU" sz="1300" i="1" dirty="0" err="1"/>
              <a:t>Kurrama</a:t>
            </a:r>
            <a:r>
              <a:rPr lang="en-US" sz="1300" i="1" dirty="0"/>
              <a:t>, </a:t>
            </a:r>
            <a:r>
              <a:rPr lang="en-AU" sz="1300" i="1" dirty="0" err="1"/>
              <a:t>Pinikura</a:t>
            </a:r>
            <a:r>
              <a:rPr lang="en-US" sz="1300" i="1" dirty="0"/>
              <a:t>, </a:t>
            </a:r>
            <a:r>
              <a:rPr lang="en-AU" sz="1300" i="1" dirty="0" err="1"/>
              <a:t>Yinhawangka</a:t>
            </a:r>
            <a:r>
              <a:rPr lang="en-US" sz="1300" i="1" dirty="0"/>
              <a:t> and </a:t>
            </a:r>
            <a:r>
              <a:rPr lang="en-AU" sz="1300" i="1" dirty="0"/>
              <a:t>Yindjibarndi</a:t>
            </a:r>
            <a:r>
              <a:rPr lang="en-US" sz="1300" i="1" dirty="0"/>
              <a:t> people and Rio Tinto </a:t>
            </a:r>
            <a:br>
              <a:rPr lang="en-US" sz="1300" i="1" dirty="0"/>
            </a:br>
            <a:br>
              <a:rPr lang="en-US" sz="1300" i="1" dirty="0"/>
            </a:br>
            <a: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t>RIC vision: We, like all people, think forward 100 years and ask what we hope for our </a:t>
            </a:r>
            <a:b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br>
            <a: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t>children’s children and their grandchildren. We want to put in place now, things for </a:t>
            </a:r>
            <a:b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br>
            <a: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t>the future. We want a future to be one in which they are </a:t>
            </a:r>
            <a:r>
              <a:rPr lang="en-US" sz="1300" i="1" dirty="0" err="1">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t>recognised</a:t>
            </a:r>
            <a: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t>, respected, </a:t>
            </a:r>
            <a:b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br>
            <a:r>
              <a:rPr lang="en-US" sz="1300" i="1" dirty="0">
                <a:ln w="9525" cap="flat" cmpd="sng" algn="ctr">
                  <a:solidFill>
                    <a:srgbClr val="000000"/>
                  </a:solidFill>
                  <a:prstDash val="solid"/>
                  <a:round/>
                </a:ln>
                <a:noFill/>
                <a:latin typeface="Adobe Myungjo Std M" panose="02020600000000000000" pitchFamily="18" charset="-128"/>
                <a:ea typeface="Adobe Myungjo Std M" panose="02020600000000000000" pitchFamily="18" charset="-128"/>
                <a:cs typeface="Times Regular"/>
              </a:rPr>
              <a:t>equal and strong. We want this for them so they carry on our tradition through Land and Custom.</a:t>
            </a:r>
            <a:endParaRPr lang="en-GB" sz="1300" dirty="0">
              <a:solidFill>
                <a:schemeClr val="bg1">
                  <a:lumMod val="50000"/>
                </a:schemeClr>
              </a:solidFill>
              <a:latin typeface="Arial" panose="020B0604020202020204" pitchFamily="34" charset="0"/>
              <a:cs typeface="Arial" panose="020B0604020202020204" pitchFamily="34" charset="0"/>
            </a:endParaRPr>
          </a:p>
        </p:txBody>
      </p:sp>
      <p:pic>
        <p:nvPicPr>
          <p:cNvPr id="8" name="officeArt object"/>
          <p:cNvPicPr/>
          <p:nvPr/>
        </p:nvPicPr>
        <p:blipFill>
          <a:blip r:embed="rId3">
            <a:extLst/>
          </a:blip>
          <a:stretch>
            <a:fillRect/>
          </a:stretch>
        </p:blipFill>
        <p:spPr>
          <a:xfrm>
            <a:off x="9909908" y="208774"/>
            <a:ext cx="2058572" cy="666549"/>
          </a:xfrm>
          <a:prstGeom prst="rect">
            <a:avLst/>
          </a:prstGeom>
          <a:ln w="12700" cap="flat">
            <a:noFill/>
            <a:miter lim="400000"/>
          </a:ln>
          <a:effectLst/>
        </p:spPr>
      </p:pic>
      <p:graphicFrame>
        <p:nvGraphicFramePr>
          <p:cNvPr id="3" name="Table 2"/>
          <p:cNvGraphicFramePr>
            <a:graphicFrameLocks noGrp="1"/>
          </p:cNvGraphicFramePr>
          <p:nvPr>
            <p:extLst>
              <p:ext uri="{D42A27DB-BD31-4B8C-83A1-F6EECF244321}">
                <p14:modId xmlns:p14="http://schemas.microsoft.com/office/powerpoint/2010/main" val="566467033"/>
              </p:ext>
            </p:extLst>
          </p:nvPr>
        </p:nvGraphicFramePr>
        <p:xfrm>
          <a:off x="253950" y="2388092"/>
          <a:ext cx="11714530" cy="4172507"/>
        </p:xfrm>
        <a:graphic>
          <a:graphicData uri="http://schemas.openxmlformats.org/drawingml/2006/table">
            <a:tbl>
              <a:tblPr firstRow="1" bandRow="1">
                <a:tableStyleId>{5C22544A-7EE6-4342-B048-85BDC9FD1C3A}</a:tableStyleId>
              </a:tblPr>
              <a:tblGrid>
                <a:gridCol w="5857265">
                  <a:extLst>
                    <a:ext uri="{9D8B030D-6E8A-4147-A177-3AD203B41FA5}">
                      <a16:colId xmlns:a16="http://schemas.microsoft.com/office/drawing/2014/main" val="20000"/>
                    </a:ext>
                  </a:extLst>
                </a:gridCol>
                <a:gridCol w="5857265">
                  <a:extLst>
                    <a:ext uri="{9D8B030D-6E8A-4147-A177-3AD203B41FA5}">
                      <a16:colId xmlns:a16="http://schemas.microsoft.com/office/drawing/2014/main" val="20001"/>
                    </a:ext>
                  </a:extLst>
                </a:gridCol>
              </a:tblGrid>
              <a:tr h="484041">
                <a:tc gridSpan="2">
                  <a:txBody>
                    <a:bodyPr/>
                    <a:lstStyle/>
                    <a:p>
                      <a:r>
                        <a:rPr lang="en-AU" sz="1200" baseline="0" dirty="0">
                          <a:latin typeface="Arial" panose="020B0604020202020204" pitchFamily="34" charset="0"/>
                          <a:cs typeface="Arial" panose="020B0604020202020204" pitchFamily="34" charset="0"/>
                        </a:rPr>
                        <a:t>THIS MEETING’S </a:t>
                      </a:r>
                    </a:p>
                    <a:p>
                      <a:r>
                        <a:rPr lang="en-AU" sz="1200" baseline="0" dirty="0">
                          <a:latin typeface="Arial" panose="020B0604020202020204" pitchFamily="34" charset="0"/>
                          <a:cs typeface="Arial" panose="020B0604020202020204" pitchFamily="34" charset="0"/>
                        </a:rPr>
                        <a:t>KEY DISCUSSION POINTS </a:t>
                      </a:r>
                      <a:endParaRPr lang="en-AU" sz="1200" dirty="0">
                        <a:latin typeface="Arial" panose="020B0604020202020204" pitchFamily="34" charset="0"/>
                        <a:cs typeface="Arial" panose="020B0604020202020204" pitchFamily="34" charset="0"/>
                      </a:endParaRPr>
                    </a:p>
                  </a:txBody>
                  <a:tcPr>
                    <a:solidFill>
                      <a:schemeClr val="tx1">
                        <a:lumMod val="50000"/>
                        <a:lumOff val="50000"/>
                      </a:schemeClr>
                    </a:solidFill>
                  </a:tcPr>
                </a:tc>
                <a:tc hMerge="1">
                  <a:txBody>
                    <a:bodyPr/>
                    <a:lstStyle/>
                    <a:p>
                      <a:endParaRPr lang="en-AU" dirty="0"/>
                    </a:p>
                  </a:txBody>
                  <a:tcPr/>
                </a:tc>
                <a:extLst>
                  <a:ext uri="{0D108BD9-81ED-4DB2-BD59-A6C34878D82A}">
                    <a16:rowId xmlns:a16="http://schemas.microsoft.com/office/drawing/2014/main" val="10000"/>
                  </a:ext>
                </a:extLst>
              </a:tr>
              <a:tr h="274290">
                <a:tc>
                  <a:txBody>
                    <a:bodyPr/>
                    <a:lstStyle/>
                    <a:p>
                      <a:r>
                        <a:rPr lang="en-AU" sz="1100" b="1" dirty="0">
                          <a:latin typeface="Arial" panose="020B0604020202020204" pitchFamily="34" charset="0"/>
                          <a:cs typeface="Arial" panose="020B0604020202020204" pitchFamily="34" charset="0"/>
                        </a:rPr>
                        <a:t>RIC Report</a:t>
                      </a:r>
                    </a:p>
                  </a:txBody>
                  <a:tcPr>
                    <a:solidFill>
                      <a:schemeClr val="accent6">
                        <a:lumMod val="20000"/>
                        <a:lumOff val="80000"/>
                      </a:schemeClr>
                    </a:solidFill>
                  </a:tcPr>
                </a:tc>
                <a:tc>
                  <a:txBody>
                    <a:bodyPr/>
                    <a:lstStyle/>
                    <a:p>
                      <a:r>
                        <a:rPr lang="en-AU" sz="1100" b="1" dirty="0">
                          <a:latin typeface="Arial" panose="020B0604020202020204" pitchFamily="34" charset="0"/>
                          <a:cs typeface="Arial" panose="020B0604020202020204" pitchFamily="34" charset="0"/>
                        </a:rPr>
                        <a:t>RIC</a:t>
                      </a:r>
                      <a:r>
                        <a:rPr lang="en-AU" sz="1100" b="1" baseline="0" dirty="0">
                          <a:latin typeface="Arial" panose="020B0604020202020204" pitchFamily="34" charset="0"/>
                          <a:cs typeface="Arial" panose="020B0604020202020204" pitchFamily="34" charset="0"/>
                        </a:rPr>
                        <a:t> Education Working Group</a:t>
                      </a:r>
                      <a:endParaRPr lang="en-AU" sz="1100" b="1" dirty="0">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10001"/>
                  </a:ext>
                </a:extLst>
              </a:tr>
              <a:tr h="1623223">
                <a:tc>
                  <a:txBody>
                    <a:bodyPr/>
                    <a:lstStyle/>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The RIC Report working group representatives are meeting with State</a:t>
                      </a:r>
                      <a:r>
                        <a:rPr lang="en-AU" sz="1100" baseline="0" dirty="0">
                          <a:latin typeface="Arial" panose="020B0604020202020204" pitchFamily="34" charset="0"/>
                          <a:cs typeface="Arial" panose="020B0604020202020204" pitchFamily="34" charset="0"/>
                        </a:rPr>
                        <a:t> Government to present the RIC Report findings and options for collaboration to address key issues and explore opportunities highlighted in the Report. </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A ‘calendar of events’ is being developed to highlight opportunities for the RIC working group to present the RIC Report findings to key stakeholders and attend conferences on behalf of the RIC.</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The RIC Report and supporting infographic will be added to the RIC Website when it goes live at the end of March. </a:t>
                      </a:r>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Following</a:t>
                      </a:r>
                      <a:r>
                        <a:rPr lang="en-AU" sz="1100" baseline="0" dirty="0">
                          <a:latin typeface="Arial" panose="020B0604020202020204" pitchFamily="34" charset="0"/>
                          <a:cs typeface="Arial" panose="020B0604020202020204" pitchFamily="34" charset="0"/>
                        </a:rPr>
                        <a:t> the release of the RIC Report key findings, the RIC decided at the formal meeting that education and training was the project priority area, with a focus on improving school attendance. </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An education working group has been established with several RIC members and LAC CEOs represented.  </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An action plan will be developed at the next working group meeting (8 April) for the education working group to implement. </a:t>
                      </a:r>
                      <a:endParaRPr lang="en-AU" sz="1100" dirty="0">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10002"/>
                  </a:ext>
                </a:extLst>
              </a:tr>
              <a:tr h="274290">
                <a:tc>
                  <a:txBody>
                    <a:bodyPr/>
                    <a:lstStyle/>
                    <a:p>
                      <a:r>
                        <a:rPr lang="en-AU" sz="1100" b="1" dirty="0">
                          <a:latin typeface="Arial" panose="020B0604020202020204" pitchFamily="34" charset="0"/>
                          <a:cs typeface="Arial" panose="020B0604020202020204" pitchFamily="34" charset="0"/>
                        </a:rPr>
                        <a:t>Data</a:t>
                      </a:r>
                      <a:r>
                        <a:rPr lang="en-AU" sz="1100" b="1" baseline="0" dirty="0">
                          <a:latin typeface="Arial" panose="020B0604020202020204" pitchFamily="34" charset="0"/>
                          <a:cs typeface="Arial" panose="020B0604020202020204" pitchFamily="34" charset="0"/>
                        </a:rPr>
                        <a:t> collection </a:t>
                      </a:r>
                      <a:endParaRPr lang="en-AU" sz="1100" b="1"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AU" sz="1100" b="1" dirty="0">
                          <a:latin typeface="Arial" panose="020B0604020202020204" pitchFamily="34" charset="0"/>
                          <a:cs typeface="Arial" panose="020B0604020202020204" pitchFamily="34" charset="0"/>
                        </a:rPr>
                        <a:t>Pilbara Traditional Owner Collaboration</a:t>
                      </a:r>
                      <a:r>
                        <a:rPr lang="en-AU" sz="1100" b="1" baseline="0" dirty="0">
                          <a:latin typeface="Arial" panose="020B0604020202020204" pitchFamily="34" charset="0"/>
                          <a:cs typeface="Arial" panose="020B0604020202020204" pitchFamily="34" charset="0"/>
                        </a:rPr>
                        <a:t> </a:t>
                      </a:r>
                      <a:endParaRPr lang="en-AU" sz="11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3"/>
                  </a:ext>
                </a:extLst>
              </a:tr>
              <a:tr h="1516663">
                <a:tc>
                  <a:txBody>
                    <a:bodyPr/>
                    <a:lstStyle/>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Data collection and data sovereignty</a:t>
                      </a:r>
                      <a:r>
                        <a:rPr lang="en-AU" sz="1100" baseline="0" dirty="0">
                          <a:latin typeface="Arial" panose="020B0604020202020204" pitchFamily="34" charset="0"/>
                          <a:cs typeface="Arial" panose="020B0604020202020204" pitchFamily="34" charset="0"/>
                        </a:rPr>
                        <a:t> is a key priority for the RIC.</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The RIC is scoping how to collect further data on the Pilbara Aboriginal economy.</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The RIC will also gather data and information on education, in particular community programmes that support school attendance and retention. </a:t>
                      </a:r>
                      <a:endParaRPr lang="en-AU" sz="1100"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The RIC has </a:t>
                      </a:r>
                      <a:r>
                        <a:rPr lang="en-AU" sz="1100" baseline="0" dirty="0">
                          <a:latin typeface="Arial" panose="020B0604020202020204" pitchFamily="34" charset="0"/>
                          <a:cs typeface="Arial" panose="020B0604020202020204" pitchFamily="34" charset="0"/>
                        </a:rPr>
                        <a:t>extended an invitation to other Pilbara advocacy groups in the region, including Pilbara Leaders Group (PLG), 6718 and Pilbara Aboriginal Voices (PAV) to attend RIC meetings and sessions with Government to focus on key Pilbara issues together and present </a:t>
                      </a:r>
                      <a:r>
                        <a:rPr lang="en-AU" sz="1100" baseline="0">
                          <a:latin typeface="Arial" panose="020B0604020202020204" pitchFamily="34" charset="0"/>
                          <a:cs typeface="Arial" panose="020B0604020202020204" pitchFamily="34" charset="0"/>
                        </a:rPr>
                        <a:t>a strong, united </a:t>
                      </a:r>
                      <a:r>
                        <a:rPr lang="en-AU" sz="1100" baseline="0" dirty="0">
                          <a:latin typeface="Arial" panose="020B0604020202020204" pitchFamily="34" charset="0"/>
                          <a:cs typeface="Arial" panose="020B0604020202020204" pitchFamily="34" charset="0"/>
                        </a:rPr>
                        <a:t>Pilbara.</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Representatives from PLG, 6718 and PAV have attended the last two RIC meetings to discuss options for collaboration. </a:t>
                      </a:r>
                    </a:p>
                    <a:p>
                      <a:pPr marL="171450" indent="-171450">
                        <a:buFont typeface="Arial" panose="020B0604020202020204" pitchFamily="34" charset="0"/>
                        <a:buChar char="•"/>
                      </a:pPr>
                      <a:r>
                        <a:rPr lang="en-AU" sz="1100" baseline="0" dirty="0">
                          <a:latin typeface="Arial" panose="020B0604020202020204" pitchFamily="34" charset="0"/>
                          <a:cs typeface="Arial" panose="020B0604020202020204" pitchFamily="34" charset="0"/>
                        </a:rPr>
                        <a:t>A few representatives from PLG and 6718 will also accompany the RIC to meet with Minister Wyatt on 3 May 2019 (new date).</a:t>
                      </a:r>
                    </a:p>
                  </a:txBody>
                  <a:tcPr>
                    <a:solidFill>
                      <a:schemeClr val="accent4">
                        <a:lumMod val="20000"/>
                        <a:lumOff val="80000"/>
                      </a:schemeClr>
                    </a:solidFill>
                  </a:tcPr>
                </a:tc>
                <a:extLst>
                  <a:ext uri="{0D108BD9-81ED-4DB2-BD59-A6C34878D82A}">
                    <a16:rowId xmlns:a16="http://schemas.microsoft.com/office/drawing/2014/main" val="10004"/>
                  </a:ext>
                </a:extLst>
              </a:tr>
            </a:tbl>
          </a:graphicData>
        </a:graphic>
      </p:graphicFrame>
      <p:pic>
        <p:nvPicPr>
          <p:cNvPr id="6" name="Picture 5">
            <a:extLst>
              <a:ext uri="{FF2B5EF4-FFF2-40B4-BE49-F238E27FC236}">
                <a16:creationId xmlns:a16="http://schemas.microsoft.com/office/drawing/2014/main" id="{BE269E19-3FF7-4F83-BB60-1D3029C0C9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2587" y="1114211"/>
            <a:ext cx="2856932" cy="1940430"/>
          </a:xfrm>
          <a:prstGeom prst="rect">
            <a:avLst/>
          </a:prstGeom>
        </p:spPr>
      </p:pic>
    </p:spTree>
    <p:extLst>
      <p:ext uri="{BB962C8B-B14F-4D97-AF65-F5344CB8AC3E}">
        <p14:creationId xmlns:p14="http://schemas.microsoft.com/office/powerpoint/2010/main" val="144427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346</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Adobe Myungjo Std M</vt:lpstr>
      <vt:lpstr>Arial</vt:lpstr>
      <vt:lpstr>Calibri</vt:lpstr>
      <vt:lpstr>Calibri Light</vt:lpstr>
      <vt:lpstr>Office Theme</vt:lpstr>
      <vt:lpstr>Summary of Formal RIC Meeting – 20 and 21 February 2019 (Karratha) A Pilbara- based regional committee of representatives from Banjima, Karlka Nyiyaparli, Kuruma Marthudunera, Ngarlawangga, Ngarluma,  Puutu Kunti Kurrama, Pinikura, Yinhawangka and Yindjibarndi people and Rio Tinto   RIC vision: We, like all people, think forward 100 years and ask what we hope for our  children’s children and their grandchildren. We want to put in place now, things for  the future. We want a future to be one in which they are recognised, respected,  equal and strong. We want this for them so they carry on our tradition through Land and Custom.</vt:lpstr>
    </vt:vector>
  </TitlesOfParts>
  <Company>Rio Tinto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Bloem, Rheannan (RTIO)</dc:creator>
  <cp:lastModifiedBy>Tahnee Davies</cp:lastModifiedBy>
  <cp:revision>170</cp:revision>
  <cp:lastPrinted>2019-02-19T00:08:52Z</cp:lastPrinted>
  <dcterms:created xsi:type="dcterms:W3CDTF">2018-02-09T03:57:17Z</dcterms:created>
  <dcterms:modified xsi:type="dcterms:W3CDTF">2019-03-19T21:32:12Z</dcterms:modified>
</cp:coreProperties>
</file>